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Proxima Nova Semibold"/>
      <p:regular r:id="rId22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22" Type="http://schemas.openxmlformats.org/officeDocument/2006/relationships/font" Target="fonts/ProximaNovaSemibold-regular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24" Type="http://schemas.openxmlformats.org/officeDocument/2006/relationships/font" Target="fonts/ProximaNovaSemibold-boldItalic.fntdata"/><Relationship Id="rId12" Type="http://schemas.openxmlformats.org/officeDocument/2006/relationships/slide" Target="slides/slide7.xml"/><Relationship Id="rId23" Type="http://schemas.openxmlformats.org/officeDocument/2006/relationships/font" Target="fonts/ProximaNova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afe22068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afe2206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afe22068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afe22068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afe22068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afe22068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afe2206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afe2206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ad27466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ad27466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afe22068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afe22068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ad27466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7ad27466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ad27466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ad27466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afe22068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afe22068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afe22068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afe2206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afe22068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afe22068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2.jp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237950" y="1257150"/>
            <a:ext cx="66681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¿</a:t>
            </a: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Alguna vez estuviste en esta situación?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100" y="2849225"/>
            <a:ext cx="1621125" cy="216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ctrTitle"/>
          </p:nvPr>
        </p:nvSpPr>
        <p:spPr>
          <a:xfrm>
            <a:off x="248300" y="133150"/>
            <a:ext cx="8520600" cy="17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Tecnologías</a:t>
            </a:r>
            <a:endParaRPr b="1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31" y="2406650"/>
            <a:ext cx="1559549" cy="13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556" y="2406650"/>
            <a:ext cx="1388974" cy="138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1111956" y="1855650"/>
            <a:ext cx="1748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156" y="2341488"/>
            <a:ext cx="2690350" cy="15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4438725" y="1887900"/>
            <a:ext cx="1300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Backend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7067347" y="1855650"/>
            <a:ext cx="131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616656" y="3917675"/>
            <a:ext cx="240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React + TypeScript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4549581" y="3974775"/>
            <a:ext cx="10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Golang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8" name="Google Shape;138;p22"/>
          <p:cNvGrpSpPr/>
          <p:nvPr/>
        </p:nvGrpSpPr>
        <p:grpSpPr>
          <a:xfrm>
            <a:off x="6620377" y="2471757"/>
            <a:ext cx="1078750" cy="1202372"/>
            <a:chOff x="6295319" y="456963"/>
            <a:chExt cx="1588500" cy="1770538"/>
          </a:xfrm>
        </p:grpSpPr>
        <p:pic>
          <p:nvPicPr>
            <p:cNvPr id="139" name="Google Shape;139;p22" title="pngwing.com(4)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95081" y="456963"/>
              <a:ext cx="1388975" cy="1430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2"/>
            <p:cNvSpPr txBox="1"/>
            <p:nvPr/>
          </p:nvSpPr>
          <p:spPr>
            <a:xfrm>
              <a:off x="6295319" y="1887900"/>
              <a:ext cx="158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100" lIns="62100" spcFirstLastPara="1" rIns="62100" wrap="square" tIns="62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358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PostgreSQL</a:t>
              </a:r>
              <a:endParaRPr b="1" sz="1358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1" name="Google Shape;141;p22"/>
          <p:cNvGrpSpPr/>
          <p:nvPr/>
        </p:nvGrpSpPr>
        <p:grpSpPr>
          <a:xfrm>
            <a:off x="7609935" y="3202034"/>
            <a:ext cx="1300450" cy="1428714"/>
            <a:chOff x="7586148" y="3294975"/>
            <a:chExt cx="1434900" cy="1576425"/>
          </a:xfrm>
        </p:grpSpPr>
        <p:pic>
          <p:nvPicPr>
            <p:cNvPr id="142" name="Google Shape;142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53350" y="3294975"/>
              <a:ext cx="1300500" cy="13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2"/>
            <p:cNvSpPr txBox="1"/>
            <p:nvPr/>
          </p:nvSpPr>
          <p:spPr>
            <a:xfrm>
              <a:off x="7586148" y="4531800"/>
              <a:ext cx="14349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2850" lIns="82850" spcFirstLastPara="1" rIns="82850" wrap="square" tIns="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812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MongoDB</a:t>
              </a:r>
              <a:endParaRPr b="1" sz="1812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1977750" y="1584000"/>
            <a:ext cx="51885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Pasemos a la acción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75" y="170525"/>
            <a:ext cx="1672950" cy="1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50" y="2656577"/>
            <a:ext cx="1396748" cy="19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600" y="193150"/>
            <a:ext cx="1672950" cy="1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1874" y="2640888"/>
            <a:ext cx="2093475" cy="20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725" y="152400"/>
            <a:ext cx="1177000" cy="12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subTitle"/>
          </p:nvPr>
        </p:nvSpPr>
        <p:spPr>
          <a:xfrm>
            <a:off x="1977750" y="1695300"/>
            <a:ext cx="51885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¿Preguntas?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50" y="388363"/>
            <a:ext cx="1672950" cy="1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 title="pngwing.com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25" y="151225"/>
            <a:ext cx="1229322" cy="21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4450" y="3997425"/>
            <a:ext cx="2142175" cy="11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61" y="1931891"/>
            <a:ext cx="1679365" cy="167936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650600" y="448200"/>
            <a:ext cx="44037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 la </a:t>
            </a:r>
            <a:r>
              <a:rPr lang="es-419" sz="14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UNQ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conseguir información y consejos sobre las cursadas era casi </a:t>
            </a:r>
            <a:r>
              <a:rPr lang="es-419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imposible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o lo fue a partir de la pandemia. Tampoco había un espacio para compartir intereses más allá del estudio. 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Faltaba una </a:t>
            </a:r>
            <a:r>
              <a:rPr b="1"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verdadera comunidad de programación informática 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(a partir de ahora, </a:t>
            </a:r>
            <a:r>
              <a:rPr i="1"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CPI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-2200" r="2199" t="0"/>
          <a:stretch/>
        </p:blipFill>
        <p:spPr>
          <a:xfrm>
            <a:off x="691375" y="1836971"/>
            <a:ext cx="1922778" cy="188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850" y="576224"/>
            <a:ext cx="2594251" cy="194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8350" y="2038675"/>
            <a:ext cx="1428100" cy="1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952" y="1799273"/>
            <a:ext cx="1922800" cy="1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950" y="3167100"/>
            <a:ext cx="1645750" cy="16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-2200" r="2199" t="0"/>
          <a:stretch/>
        </p:blipFill>
        <p:spPr>
          <a:xfrm>
            <a:off x="1685025" y="3113049"/>
            <a:ext cx="1811850" cy="17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pngegg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4750" y="2800275"/>
            <a:ext cx="1991975" cy="19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1977750" y="1584000"/>
            <a:ext cx="51885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Esto </a:t>
            </a: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empezó</a:t>
            </a: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 a cambiar… 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604675" y="275500"/>
            <a:ext cx="413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Por una idea surgida en Estrategias de Persistencia (</a:t>
            </a:r>
            <a:r>
              <a:rPr lang="es-419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EPERS) 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 empezó a formar una hermosa </a:t>
            </a:r>
            <a:r>
              <a:rPr b="1"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comunidad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para compartir conocimientos y gustos fuera de la facu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ltad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4047175" y="3905600"/>
            <a:ext cx="413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lang="es-419" sz="1400">
                <a:solidFill>
                  <a:srgbClr val="E21313"/>
                </a:solidFill>
                <a:latin typeface="Proxima Nova"/>
                <a:ea typeface="Proxima Nova"/>
                <a:cs typeface="Proxima Nova"/>
                <a:sym typeface="Proxima Nova"/>
              </a:rPr>
              <a:t>limitación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es que solo los alumnos avanzados en la carrera y quienes 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hayan</a:t>
            </a:r>
            <a:r>
              <a:rPr lang="es-419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aprobado esta materia pueden integrarse.</a:t>
            </a:r>
            <a:endParaRPr sz="1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50" y="2165047"/>
            <a:ext cx="2980398" cy="22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275" y="1231398"/>
            <a:ext cx="3193549" cy="17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0350" y="1524497"/>
            <a:ext cx="2378100" cy="237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175" y="390422"/>
            <a:ext cx="2038950" cy="200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1381350" y="1584000"/>
            <a:ext cx="63813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s-419" sz="5000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Nuestra propuesta…</a:t>
            </a:r>
            <a:endParaRPr b="1" sz="5000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2734513" y="3772225"/>
            <a:ext cx="36750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by </a:t>
            </a:r>
            <a:r>
              <a:rPr lang="es-419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Elias Baron &amp; Valentín Ferreyra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63" y="852000"/>
            <a:ext cx="7686076" cy="25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 rot="-1799936">
            <a:off x="1086181" y="5395625"/>
            <a:ext cx="8888139" cy="713450"/>
          </a:xfrm>
          <a:prstGeom prst="flowChartPunchedTape">
            <a:avLst/>
          </a:prstGeom>
          <a:solidFill>
            <a:srgbClr val="9F28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 rot="1806719">
            <a:off x="-704690" y="5079462"/>
            <a:ext cx="7988782" cy="713452"/>
          </a:xfrm>
          <a:prstGeom prst="flowChartPunchedTape">
            <a:avLst/>
          </a:prstGeom>
          <a:solidFill>
            <a:srgbClr val="9F28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1679" l="3350" r="-3350" t="-11680"/>
          <a:stretch/>
        </p:blipFill>
        <p:spPr>
          <a:xfrm>
            <a:off x="3745099" y="612625"/>
            <a:ext cx="3494599" cy="11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1758150" y="2092325"/>
            <a:ext cx="5627700" cy="23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CPIHub 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 un foro para toda la CPI de la UNQ.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 esta plataforma, desde los alumnos que cursan </a:t>
            </a:r>
            <a:r>
              <a:rPr lang="es-419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intro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hasta los </a:t>
            </a:r>
            <a:r>
              <a:rPr lang="es-419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graduados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van a tener un espacio unificado para interacción social y académica, en el cual van a poder compartir risas, recursos y experiencias.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175" y="271249"/>
            <a:ext cx="1821075" cy="182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es de Png comunidad - Descarga vectores gratis de gran calidad de  Freepik | Freepik"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00" y="3213937"/>
            <a:ext cx="1703350" cy="1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 title="klipartz.c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9700" y="3298300"/>
            <a:ext cx="1534625" cy="15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230183" y="1331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Alcance</a:t>
            </a:r>
            <a:endParaRPr b="1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1" name="Google Shape;111;p20"/>
          <p:cNvGrpSpPr/>
          <p:nvPr/>
        </p:nvGrpSpPr>
        <p:grpSpPr>
          <a:xfrm>
            <a:off x="643950" y="1106550"/>
            <a:ext cx="5064000" cy="4863175"/>
            <a:chOff x="-88625" y="1106550"/>
            <a:chExt cx="5064000" cy="4863175"/>
          </a:xfrm>
        </p:grpSpPr>
        <p:sp>
          <p:nvSpPr>
            <p:cNvPr id="112" name="Google Shape;112;p20"/>
            <p:cNvSpPr txBox="1"/>
            <p:nvPr/>
          </p:nvSpPr>
          <p:spPr>
            <a:xfrm>
              <a:off x="-88625" y="1106550"/>
              <a:ext cx="4936800" cy="29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Habrá: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✅ Espacios de interés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✅ Creación de posteos y comentarios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✅ Chats de texto y voz para cada espacio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✅ Anuncios y avisos de la UNQ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3" name="Google Shape;113;p20"/>
            <p:cNvSpPr txBox="1"/>
            <p:nvPr/>
          </p:nvSpPr>
          <p:spPr>
            <a:xfrm>
              <a:off x="-88625" y="3039325"/>
              <a:ext cx="5064000" cy="29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No se </a:t>
              </a: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incluirá</a:t>
              </a: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: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❌ Roles avanzados de docentes/directivos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❌ Moderación </a:t>
              </a: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automática de contenidos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❌ Recomendaciones personalizadas con IA</a:t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025" y="3226649"/>
            <a:ext cx="24582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462" y="154275"/>
            <a:ext cx="1727375" cy="20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ctrTitle"/>
          </p:nvPr>
        </p:nvSpPr>
        <p:spPr>
          <a:xfrm>
            <a:off x="248308" y="1331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F283B"/>
                </a:solidFill>
                <a:latin typeface="Proxima Nova"/>
                <a:ea typeface="Proxima Nova"/>
                <a:cs typeface="Proxima Nova"/>
                <a:sym typeface="Proxima Nova"/>
              </a:rPr>
              <a:t>Licenciamiento </a:t>
            </a:r>
            <a:endParaRPr b="1">
              <a:solidFill>
                <a:srgbClr val="9F28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50" y="1575050"/>
            <a:ext cx="3558113" cy="265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4410900" y="2063850"/>
            <a:ext cx="473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s-419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Abierto y flexible</a:t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●"/>
            </a:pPr>
            <a:r>
              <a:rPr lang="es-419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Uso libre</a:t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●"/>
            </a:pPr>
            <a:r>
              <a:rPr lang="es-419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Permite modificaciones y redistribución</a:t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11150" y="-610175"/>
            <a:ext cx="2088200" cy="20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225" y="3628250"/>
            <a:ext cx="1958050" cy="19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